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6" r:id="rId3"/>
    <p:sldId id="259" r:id="rId4"/>
    <p:sldId id="262" r:id="rId5"/>
    <p:sldId id="266" r:id="rId6"/>
    <p:sldId id="270" r:id="rId7"/>
    <p:sldId id="273" r:id="rId8"/>
  </p:sldIdLst>
  <p:sldSz cx="20104100" cy="11309350"/>
  <p:notesSz cx="20104100" cy="1130935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 ExtraBold" pitchFamily="2" charset="0"/>
      <p:bold r:id="rId14"/>
      <p:boldItalic r:id="rId15"/>
    </p:embeddedFont>
    <p:embeddedFont>
      <p:font typeface="Montserrat Light" pitchFamily="2" charset="0"/>
      <p:regular r:id="rId16"/>
      <p:bold r:id="rId17"/>
      <p:italic r:id="rId18"/>
      <p:boldItalic r:id="rId19"/>
    </p:embeddedFont>
    <p:embeddedFont>
      <p:font typeface="Montserrat Medium" pitchFamily="2" charset="0"/>
      <p:regular r:id="rId20"/>
      <p:italic r:id="rId21"/>
    </p:embeddedFont>
    <p:embeddedFont>
      <p:font typeface="Montserrat SemiBold" pitchFamily="2" charset="0"/>
      <p:bold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475" userDrawn="1">
          <p15:clr>
            <a:srgbClr val="000000"/>
          </p15:clr>
        </p15:guide>
        <p15:guide id="2" pos="503" userDrawn="1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iWHBXmRZiDlccZsW6YNjsZ8cEw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504" y="62"/>
      </p:cViewPr>
      <p:guideLst>
        <p:guide orient="horz" pos="1475"/>
        <p:guide pos="5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351350" y="848200"/>
            <a:ext cx="13403400" cy="4241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0078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3197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0438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6783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7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sldNum" idx="12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8"/>
          <p:cNvSpPr txBox="1"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8"/>
          <p:cNvSpPr txBox="1">
            <a:spLocks noGrp="1"/>
          </p:cNvSpPr>
          <p:nvPr>
            <p:ph type="subTitle" idx="1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8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sldNum" idx="12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>
            <a:spLocks noGrp="1"/>
          </p:cNvSpPr>
          <p:nvPr>
            <p:ph type="title"/>
          </p:nvPr>
        </p:nvSpPr>
        <p:spPr>
          <a:xfrm>
            <a:off x="1005205" y="452374"/>
            <a:ext cx="18093690" cy="180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9"/>
          <p:cNvSpPr txBox="1"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9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ldNum" idx="12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1005205" y="452374"/>
            <a:ext cx="18093690" cy="180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body" idx="2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sldNum" idx="12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/>
          </p:nvPr>
        </p:nvSpPr>
        <p:spPr>
          <a:xfrm>
            <a:off x="1005205" y="452374"/>
            <a:ext cx="18093690" cy="180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sldNum" idx="12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0" y="0"/>
            <a:ext cx="20104098" cy="11308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0" y="418332"/>
            <a:ext cx="8266334" cy="1087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6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8810018" y="707685"/>
            <a:ext cx="7267302" cy="690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6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6479865" y="552672"/>
            <a:ext cx="3624233" cy="100026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1005205" y="452374"/>
            <a:ext cx="18093690" cy="180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ftr" idx="11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dt" idx="10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"/>
          <p:cNvSpPr/>
          <p:nvPr/>
        </p:nvSpPr>
        <p:spPr>
          <a:xfrm>
            <a:off x="356010" y="4984141"/>
            <a:ext cx="19392265" cy="5916295"/>
          </a:xfrm>
          <a:custGeom>
            <a:avLst/>
            <a:gdLst/>
            <a:ahLst/>
            <a:cxnLst/>
            <a:rect l="l" t="t" r="r" b="b"/>
            <a:pathLst>
              <a:path w="19392265" h="5916295" extrusionOk="0">
                <a:moveTo>
                  <a:pt x="19392079" y="0"/>
                </a:moveTo>
                <a:lnTo>
                  <a:pt x="0" y="0"/>
                </a:lnTo>
                <a:lnTo>
                  <a:pt x="0" y="5916050"/>
                </a:lnTo>
                <a:lnTo>
                  <a:pt x="19392079" y="5916050"/>
                </a:lnTo>
                <a:lnTo>
                  <a:pt x="193920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FC6A861-A7E7-4051-8862-DCBD39B08260}"/>
              </a:ext>
            </a:extLst>
          </p:cNvPr>
          <p:cNvSpPr/>
          <p:nvPr/>
        </p:nvSpPr>
        <p:spPr>
          <a:xfrm>
            <a:off x="8675711" y="5975802"/>
            <a:ext cx="275267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Disusun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Oleh: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5A5528-192A-417D-AD17-52A8B79D4384}"/>
              </a:ext>
            </a:extLst>
          </p:cNvPr>
          <p:cNvSpPr/>
          <p:nvPr/>
        </p:nvSpPr>
        <p:spPr>
          <a:xfrm>
            <a:off x="7089525" y="9333945"/>
            <a:ext cx="592502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Universitas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Darussalam 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Gontor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55BA82C-CF08-41D3-8E23-B58DBB08A2AD}"/>
              </a:ext>
            </a:extLst>
          </p:cNvPr>
          <p:cNvSpPr/>
          <p:nvPr/>
        </p:nvSpPr>
        <p:spPr>
          <a:xfrm>
            <a:off x="2447275" y="2026325"/>
            <a:ext cx="15209520" cy="2434596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40FBF8-6298-453A-B83B-1B364B596A0E}"/>
              </a:ext>
            </a:extLst>
          </p:cNvPr>
          <p:cNvSpPr/>
          <p:nvPr/>
        </p:nvSpPr>
        <p:spPr>
          <a:xfrm>
            <a:off x="8329474" y="7138778"/>
            <a:ext cx="344517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Faisal Reza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Pradhana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117C81-6071-4776-AAFA-EF6BC5180F7A}"/>
              </a:ext>
            </a:extLst>
          </p:cNvPr>
          <p:cNvSpPr/>
          <p:nvPr/>
        </p:nvSpPr>
        <p:spPr>
          <a:xfrm>
            <a:off x="7369270" y="6677113"/>
            <a:ext cx="536557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Muhammad Azzam Azhari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Madali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1384E3-8C93-4AFF-91E2-5EE35194D0DE}"/>
              </a:ext>
            </a:extLst>
          </p:cNvPr>
          <p:cNvSpPr/>
          <p:nvPr/>
        </p:nvSpPr>
        <p:spPr>
          <a:xfrm>
            <a:off x="6796190" y="8810725"/>
            <a:ext cx="65117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Program 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Studi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Teknik 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Informatika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139267-10AC-4893-A766-B913497EC91B}"/>
              </a:ext>
            </a:extLst>
          </p:cNvPr>
          <p:cNvSpPr txBox="1"/>
          <p:nvPr/>
        </p:nvSpPr>
        <p:spPr>
          <a:xfrm>
            <a:off x="2831965" y="2237015"/>
            <a:ext cx="1444017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D" sz="4000" dirty="0" err="1">
                <a:solidFill>
                  <a:schemeClr val="bg1"/>
                </a:solidFill>
                <a:latin typeface="Montserrat ExtraBold" pitchFamily="2" charset="0"/>
              </a:rPr>
              <a:t>Aplikasi</a:t>
            </a:r>
            <a:r>
              <a:rPr lang="en-ID" sz="4000" dirty="0">
                <a:solidFill>
                  <a:schemeClr val="bg1"/>
                </a:solidFill>
                <a:latin typeface="Montserrat ExtraBold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Montserrat ExtraBold" pitchFamily="2" charset="0"/>
              </a:rPr>
              <a:t>Penempatan</a:t>
            </a:r>
            <a:r>
              <a:rPr lang="en-US" sz="4000" dirty="0">
                <a:solidFill>
                  <a:schemeClr val="bg1"/>
                </a:solidFill>
                <a:latin typeface="Montserrat ExtraBold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Montserrat ExtraBold" pitchFamily="2" charset="0"/>
              </a:rPr>
              <a:t>Furnitur</a:t>
            </a:r>
            <a:r>
              <a:rPr lang="en-US" sz="4000" dirty="0">
                <a:solidFill>
                  <a:schemeClr val="bg1"/>
                </a:solidFill>
                <a:latin typeface="Montserrat ExtraBold" pitchFamily="2" charset="0"/>
              </a:rPr>
              <a:t> dengan 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Montserrat ExtraBold" pitchFamily="2" charset="0"/>
              </a:rPr>
              <a:t>Augmented Reality</a:t>
            </a:r>
            <a:r>
              <a:rPr lang="en-US" sz="4000" dirty="0">
                <a:solidFill>
                  <a:schemeClr val="bg1"/>
                </a:solidFill>
                <a:latin typeface="Montserrat ExtraBold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Montserrat ExtraBold" pitchFamily="2" charset="0"/>
              </a:rPr>
              <a:t>sebagai</a:t>
            </a:r>
            <a:r>
              <a:rPr lang="en-US" sz="4000" dirty="0">
                <a:solidFill>
                  <a:schemeClr val="bg1"/>
                </a:solidFill>
                <a:latin typeface="Montserrat ExtraBold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Montserrat ExtraBold" pitchFamily="2" charset="0"/>
              </a:rPr>
              <a:t>Strategi</a:t>
            </a:r>
            <a:r>
              <a:rPr lang="en-US" sz="4000" dirty="0">
                <a:solidFill>
                  <a:schemeClr val="bg1"/>
                </a:solidFill>
                <a:latin typeface="Montserrat ExtraBold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Montserrat ExtraBold" pitchFamily="2" charset="0"/>
              </a:rPr>
              <a:t>Pemasaran</a:t>
            </a:r>
            <a:r>
              <a:rPr lang="en-US" sz="4000" dirty="0">
                <a:solidFill>
                  <a:schemeClr val="bg1"/>
                </a:solidFill>
                <a:latin typeface="Montserrat ExtraBold" pitchFamily="2" charset="0"/>
              </a:rPr>
              <a:t>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Montserrat ExtraBold" pitchFamily="2" charset="0"/>
              </a:rPr>
              <a:t>menggunakan </a:t>
            </a:r>
            <a:r>
              <a:rPr lang="en-US" sz="4000" dirty="0" err="1">
                <a:solidFill>
                  <a:schemeClr val="bg1"/>
                </a:solidFill>
                <a:latin typeface="Montserrat ExtraBold" pitchFamily="2" charset="0"/>
              </a:rPr>
              <a:t>Metode</a:t>
            </a:r>
            <a:r>
              <a:rPr lang="en-US" sz="4000" dirty="0">
                <a:solidFill>
                  <a:schemeClr val="bg1"/>
                </a:solidFill>
                <a:latin typeface="Montserrat ExtraBold" pitchFamily="2" charset="0"/>
              </a:rPr>
              <a:t> </a:t>
            </a:r>
            <a:r>
              <a:rPr lang="en-US" sz="4000" i="1" dirty="0" err="1">
                <a:solidFill>
                  <a:schemeClr val="bg1"/>
                </a:solidFill>
                <a:latin typeface="Montserrat ExtraBold" pitchFamily="2" charset="0"/>
              </a:rPr>
              <a:t>Markerless</a:t>
            </a:r>
            <a:r>
              <a:rPr lang="en-US" sz="4000" dirty="0">
                <a:solidFill>
                  <a:schemeClr val="bg1"/>
                </a:solidFill>
                <a:latin typeface="Montserrat ExtraBold" pitchFamily="2" charset="0"/>
              </a:rPr>
              <a:t> Berbasis Android</a:t>
            </a:r>
            <a:endParaRPr lang="en-ID" sz="4000" dirty="0">
              <a:solidFill>
                <a:schemeClr val="bg1"/>
              </a:solidFill>
              <a:latin typeface="Montserrat ExtraBold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/>
          <p:nvPr/>
        </p:nvSpPr>
        <p:spPr>
          <a:xfrm>
            <a:off x="356010" y="1916171"/>
            <a:ext cx="10285971" cy="8984615"/>
          </a:xfrm>
          <a:custGeom>
            <a:avLst/>
            <a:gdLst/>
            <a:ahLst/>
            <a:cxnLst/>
            <a:rect l="l" t="t" r="r" b="b"/>
            <a:pathLst>
              <a:path w="19392265" h="8984615" extrusionOk="0">
                <a:moveTo>
                  <a:pt x="19392079" y="0"/>
                </a:moveTo>
                <a:lnTo>
                  <a:pt x="0" y="0"/>
                </a:lnTo>
                <a:lnTo>
                  <a:pt x="0" y="8984019"/>
                </a:lnTo>
                <a:lnTo>
                  <a:pt x="19392079" y="8984019"/>
                </a:lnTo>
                <a:lnTo>
                  <a:pt x="193920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solidFill>
                  <a:schemeClr val="dk1"/>
                </a:solidFill>
              </a:rPr>
              <a:t>	 	 	 	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8FF335-3548-488C-B5C8-8723DF7CCA6D}"/>
              </a:ext>
            </a:extLst>
          </p:cNvPr>
          <p:cNvSpPr/>
          <p:nvPr/>
        </p:nvSpPr>
        <p:spPr>
          <a:xfrm>
            <a:off x="798513" y="2341563"/>
            <a:ext cx="197041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Pendahuluan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0FF333-CEEE-464E-8CD1-628BFCD9D4D1}"/>
              </a:ext>
            </a:extLst>
          </p:cNvPr>
          <p:cNvSpPr/>
          <p:nvPr/>
        </p:nvSpPr>
        <p:spPr>
          <a:xfrm>
            <a:off x="798513" y="2716844"/>
            <a:ext cx="9354504" cy="21230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	Pada era digital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terus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berkembang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pemasaran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layanan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menjadi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semakin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kompleks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menuntut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inovasi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lebih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tinggi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Salah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satu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trend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pemasaran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terkini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adalah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pemanfaatan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teknologi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Augmented Reality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(AR)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memiliki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potensi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besar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mengubah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cara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kita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berinteraksi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dengan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layanan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72F13F-5857-4FDF-863E-9C87EEF8378B}"/>
              </a:ext>
            </a:extLst>
          </p:cNvPr>
          <p:cNvSpPr/>
          <p:nvPr/>
        </p:nvSpPr>
        <p:spPr>
          <a:xfrm>
            <a:off x="798513" y="4861061"/>
            <a:ext cx="9564687" cy="295401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	Teknologi AR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memungkinkan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pengguna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mengalami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penggabungan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dunia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fisik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virtual,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menciptakan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pengalaman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lebih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menarik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interaktif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seperti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perabot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rumah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tangga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atau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dekorasi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interior 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adalah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salah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satu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industri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sangat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bergantung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pada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presentasi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visual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Hal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dapat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memberikan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pengalaman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lebih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realistis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membantu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calon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pembeli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membuat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keputusan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lebih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informasi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percaya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diri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2B16CC-5455-4E19-AC65-778B0EE540B5}"/>
              </a:ext>
            </a:extLst>
          </p:cNvPr>
          <p:cNvSpPr/>
          <p:nvPr/>
        </p:nvSpPr>
        <p:spPr>
          <a:xfrm>
            <a:off x="798513" y="7669805"/>
            <a:ext cx="9680801" cy="25385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	Dengan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berdasarkan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uraian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telah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disampaikan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maka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perlu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dilakukan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sebuah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penelitian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dapat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menghasilkan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Augmented Reality 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berbasis Android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sebagai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Strategi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Pemasaran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penempatan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secara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virtual 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memberikan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kemudahan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terutama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kepada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konsumen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Pondok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Jati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Jeporo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mempermudah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mereka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dalam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memilih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produknya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cocok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dengan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ruangannya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secara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virtual.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7" name="Google Shape;47;p1">
            <a:extLst>
              <a:ext uri="{FF2B5EF4-FFF2-40B4-BE49-F238E27FC236}">
                <a16:creationId xmlns:a16="http://schemas.microsoft.com/office/drawing/2014/main" id="{F885EA4C-3346-4FD6-AB80-9EFBB53386FE}"/>
              </a:ext>
            </a:extLst>
          </p:cNvPr>
          <p:cNvSpPr/>
          <p:nvPr/>
        </p:nvSpPr>
        <p:spPr>
          <a:xfrm>
            <a:off x="10907302" y="1916171"/>
            <a:ext cx="8708755" cy="8984615"/>
          </a:xfrm>
          <a:custGeom>
            <a:avLst/>
            <a:gdLst/>
            <a:ahLst/>
            <a:cxnLst/>
            <a:rect l="l" t="t" r="r" b="b"/>
            <a:pathLst>
              <a:path w="19392265" h="8984615" extrusionOk="0">
                <a:moveTo>
                  <a:pt x="19392079" y="0"/>
                </a:moveTo>
                <a:lnTo>
                  <a:pt x="0" y="0"/>
                </a:lnTo>
                <a:lnTo>
                  <a:pt x="0" y="8984019"/>
                </a:lnTo>
                <a:lnTo>
                  <a:pt x="19392079" y="8984019"/>
                </a:lnTo>
                <a:lnTo>
                  <a:pt x="193920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solidFill>
                  <a:schemeClr val="dk1"/>
                </a:solidFill>
              </a:rPr>
              <a:t>	 	 	 	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D721EE-FDEF-4520-82D4-25A99944EFF5}"/>
              </a:ext>
            </a:extLst>
          </p:cNvPr>
          <p:cNvSpPr/>
          <p:nvPr/>
        </p:nvSpPr>
        <p:spPr>
          <a:xfrm>
            <a:off x="11364685" y="2741673"/>
            <a:ext cx="7940901" cy="17075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1.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Sistem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pemasaran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digunakan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dalam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perusahaan-perusahaan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mebel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atau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saat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menggunakan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sistem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pembelian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langsung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di </a:t>
            </a:r>
            <a:r>
              <a:rPr lang="en-US" sz="1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market place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sehingga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mempersulit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konsumen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dalam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memilih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cocok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dengan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ruangannya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3FA617-D07E-400C-A049-36017BBF41EC}"/>
              </a:ext>
            </a:extLst>
          </p:cNvPr>
          <p:cNvSpPr/>
          <p:nvPr/>
        </p:nvSpPr>
        <p:spPr>
          <a:xfrm>
            <a:off x="11364686" y="2316734"/>
            <a:ext cx="261802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Rumusan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Masalah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E32684-9B82-4C1D-9B7C-106BD853F620}"/>
              </a:ext>
            </a:extLst>
          </p:cNvPr>
          <p:cNvSpPr/>
          <p:nvPr/>
        </p:nvSpPr>
        <p:spPr>
          <a:xfrm>
            <a:off x="11364686" y="4648945"/>
            <a:ext cx="7528666" cy="21230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2.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membantu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konsumen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lebih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memerhatikan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dibeli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agar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cocok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dengan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ruangannya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dibutuhkan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media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pemasaran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berupa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gambaran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visualisasi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berbentuk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tiga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dimensi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efisien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fleksibel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digunakan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dalam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memilih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dibeli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443893F-41C0-4C96-BC02-01D2F3245B2B}"/>
              </a:ext>
            </a:extLst>
          </p:cNvPr>
          <p:cNvSpPr/>
          <p:nvPr/>
        </p:nvSpPr>
        <p:spPr>
          <a:xfrm>
            <a:off x="11364685" y="7729277"/>
            <a:ext cx="7665826" cy="8765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1.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Mengembangkan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Sistem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Pemasaran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Lebih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Interaktif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Efisien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14643D-3244-4B75-8074-8FB8A655FDAF}"/>
              </a:ext>
            </a:extLst>
          </p:cNvPr>
          <p:cNvSpPr/>
          <p:nvPr/>
        </p:nvSpPr>
        <p:spPr>
          <a:xfrm>
            <a:off x="11364685" y="7269695"/>
            <a:ext cx="251062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Tujuan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Penelitian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9CC7FA-BDCE-4479-A57E-5F25B6C1A7E6}"/>
              </a:ext>
            </a:extLst>
          </p:cNvPr>
          <p:cNvSpPr/>
          <p:nvPr/>
        </p:nvSpPr>
        <p:spPr>
          <a:xfrm>
            <a:off x="11364685" y="8621449"/>
            <a:ext cx="7665826" cy="4610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2.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Meningkatkan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Pengalaman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Pengguna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dalam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Memilih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"/>
          <p:cNvSpPr/>
          <p:nvPr/>
        </p:nvSpPr>
        <p:spPr>
          <a:xfrm>
            <a:off x="348344" y="1905701"/>
            <a:ext cx="19421196" cy="8994775"/>
          </a:xfrm>
          <a:custGeom>
            <a:avLst/>
            <a:gdLst/>
            <a:ahLst/>
            <a:cxnLst/>
            <a:rect l="l" t="t" r="r" b="b"/>
            <a:pathLst>
              <a:path w="9572625" h="8994775" extrusionOk="0">
                <a:moveTo>
                  <a:pt x="9572116" y="0"/>
                </a:moveTo>
                <a:lnTo>
                  <a:pt x="0" y="0"/>
                </a:lnTo>
                <a:lnTo>
                  <a:pt x="0" y="8994490"/>
                </a:lnTo>
                <a:lnTo>
                  <a:pt x="9572116" y="8994490"/>
                </a:lnTo>
                <a:lnTo>
                  <a:pt x="957211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99CB04-1373-4A2A-8FF7-7FF31141529E}"/>
              </a:ext>
            </a:extLst>
          </p:cNvPr>
          <p:cNvSpPr/>
          <p:nvPr/>
        </p:nvSpPr>
        <p:spPr>
          <a:xfrm>
            <a:off x="798513" y="2341563"/>
            <a:ext cx="311174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Metodologi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Penelitian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7BCD0B-2EF7-4B10-BBEB-5BDF128A2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406" y="6821074"/>
            <a:ext cx="5412446" cy="33695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4BE6FBD-334A-4F0A-B0B2-4F2A6EB9360E}"/>
              </a:ext>
            </a:extLst>
          </p:cNvPr>
          <p:cNvSpPr/>
          <p:nvPr/>
        </p:nvSpPr>
        <p:spPr>
          <a:xfrm>
            <a:off x="798513" y="2741673"/>
            <a:ext cx="8330247" cy="336951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Metode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perancangan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dalam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penelitian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menggunakan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Metode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Life Cycle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dengan model </a:t>
            </a:r>
            <a:r>
              <a:rPr lang="en-US" sz="1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waterfall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Metode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System Development Life Cycle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(SDLC) model air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terjun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merupakan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salah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satu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pendekatan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pengembangan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perangkat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lunak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sistematis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berurutan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mulai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dari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analisis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lingkungan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perancangan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dibuat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kode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dalam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pembuatan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pengujian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itu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sendiri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serta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pemeliharaan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agar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tetap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berjalan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3BE900-955A-4BF7-85AF-C355AF19BE62}"/>
              </a:ext>
            </a:extLst>
          </p:cNvPr>
          <p:cNvSpPr/>
          <p:nvPr/>
        </p:nvSpPr>
        <p:spPr>
          <a:xfrm>
            <a:off x="9128760" y="2418507"/>
            <a:ext cx="1032892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1. </a:t>
            </a:r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Analisis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Kebutuhan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B054DE-7446-48F9-BFE0-30315F3D3172}"/>
              </a:ext>
            </a:extLst>
          </p:cNvPr>
          <p:cNvSpPr/>
          <p:nvPr/>
        </p:nvSpPr>
        <p:spPr>
          <a:xfrm>
            <a:off x="9128761" y="2829449"/>
            <a:ext cx="10626995" cy="17075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mendapatkan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informasi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dibutuhkan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dalam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menyusun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penelitian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digunakan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metode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pengumpulan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data di mana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teknik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digunakan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saling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terkait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sehingga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informasi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diperoleh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sesuai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dengan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kebutuhan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Langkah-langkah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dilakukan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adalah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sebagai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berikut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.: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EDCA12-44C7-4480-96FD-1480835E53C0}"/>
              </a:ext>
            </a:extLst>
          </p:cNvPr>
          <p:cNvSpPr/>
          <p:nvPr/>
        </p:nvSpPr>
        <p:spPr>
          <a:xfrm>
            <a:off x="9128760" y="4547800"/>
            <a:ext cx="10626995" cy="25385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1)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Studi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Literatur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: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Tinjauan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terhadap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teknologi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Augmented Reality (AR),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Android,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strategi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pemasaran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2)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Identifikasi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Kebutuhan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Pengguna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: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Survei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atau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wawancara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menentukan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kebutuhan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konsumen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terkait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AR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penempatan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secara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virtual.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3)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Analisis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Kompetitor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: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Evaluasi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serupa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sudah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ada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identifikasi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kelebihan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serta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kekurangan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mereka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8F39E52-3530-4C44-93C2-065399E90427}"/>
              </a:ext>
            </a:extLst>
          </p:cNvPr>
          <p:cNvSpPr/>
          <p:nvPr/>
        </p:nvSpPr>
        <p:spPr>
          <a:xfrm>
            <a:off x="6230638" y="7440258"/>
            <a:ext cx="363272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2. </a:t>
            </a:r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Sistem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</a:t>
            </a:r>
            <a:r>
              <a:rPr lang="en-US" sz="20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Software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Desain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B30006-D482-4D5C-AFDD-C7388A703ECC}"/>
              </a:ext>
            </a:extLst>
          </p:cNvPr>
          <p:cNvSpPr/>
          <p:nvPr/>
        </p:nvSpPr>
        <p:spPr>
          <a:xfrm>
            <a:off x="6230639" y="7978586"/>
            <a:ext cx="5569476" cy="21230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Perancangan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desain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merinci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langkah-langkah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harus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dilakukan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sebelum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pembuatan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Proses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desain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menguraikan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bagaimana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beroperasi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seperti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Gambar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disamping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82F761A1-EE66-4405-BAE1-BBBF56F6A5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84791"/>
              </p:ext>
            </p:extLst>
          </p:nvPr>
        </p:nvGraphicFramePr>
        <p:xfrm>
          <a:off x="12169775" y="7335920"/>
          <a:ext cx="6263366" cy="3108686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52532">
                  <a:extLst>
                    <a:ext uri="{9D8B030D-6E8A-4147-A177-3AD203B41FA5}">
                      <a16:colId xmlns:a16="http://schemas.microsoft.com/office/drawing/2014/main" val="2034439649"/>
                    </a:ext>
                  </a:extLst>
                </a:gridCol>
                <a:gridCol w="1010147">
                  <a:extLst>
                    <a:ext uri="{9D8B030D-6E8A-4147-A177-3AD203B41FA5}">
                      <a16:colId xmlns:a16="http://schemas.microsoft.com/office/drawing/2014/main" val="277998044"/>
                    </a:ext>
                  </a:extLst>
                </a:gridCol>
                <a:gridCol w="4800687">
                  <a:extLst>
                    <a:ext uri="{9D8B030D-6E8A-4147-A177-3AD203B41FA5}">
                      <a16:colId xmlns:a16="http://schemas.microsoft.com/office/drawing/2014/main" val="3570652160"/>
                    </a:ext>
                  </a:extLst>
                </a:gridCol>
              </a:tblGrid>
              <a:tr h="3654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No.</a:t>
                      </a:r>
                      <a:endParaRPr lang="en-ID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Tombol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Keterangan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extLst>
                  <a:ext uri="{0D108BD9-81ED-4DB2-BD59-A6C34878D82A}">
                    <a16:rowId xmlns:a16="http://schemas.microsoft.com/office/drawing/2014/main" val="1202587608"/>
                  </a:ext>
                </a:extLst>
              </a:tr>
              <a:tr h="3654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Splash Screen</a:t>
                      </a:r>
                      <a:endParaRPr lang="en-ID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marR="177800" algn="l"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Tampilan awal dari aplikasi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extLst>
                  <a:ext uri="{0D108BD9-81ED-4DB2-BD59-A6C34878D82A}">
                    <a16:rowId xmlns:a16="http://schemas.microsoft.com/office/drawing/2014/main" val="716390187"/>
                  </a:ext>
                </a:extLst>
              </a:tr>
              <a:tr h="3654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Halaman </a:t>
                      </a:r>
                      <a:r>
                        <a:rPr lang="en-US" sz="1200">
                          <a:effectLst/>
                        </a:rPr>
                        <a:t>Beranda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marR="177800" algn="l"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Menampilkan informasi tentang Perusahaan </a:t>
                      </a:r>
                      <a:r>
                        <a:rPr lang="en-US" sz="1200" dirty="0">
                          <a:effectLst/>
                        </a:rPr>
                        <a:t>dan </a:t>
                      </a:r>
                      <a:r>
                        <a:rPr lang="en-US" sz="1200" dirty="0" err="1">
                          <a:effectLst/>
                        </a:rPr>
                        <a:t>aplikasi</a:t>
                      </a:r>
                      <a:endParaRPr lang="en-ID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extLst>
                  <a:ext uri="{0D108BD9-81ED-4DB2-BD59-A6C34878D82A}">
                    <a16:rowId xmlns:a16="http://schemas.microsoft.com/office/drawing/2014/main" val="741022450"/>
                  </a:ext>
                </a:extLst>
              </a:tr>
              <a:tr h="73097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Halaman Produk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marR="177800" algn="l"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Menampilkan daftar dari 4 Produk yang akan dijual seperti Kursi, Meja, Lemari, dan Ayunan. Serta ada Button Kamera untuk menampilkan AR Kamera dan Button Spesifikasi untuk menempilakan Spesifikasi Barang</a:t>
                      </a:r>
                      <a:endParaRPr lang="en-ID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extLst>
                  <a:ext uri="{0D108BD9-81ED-4DB2-BD59-A6C34878D82A}">
                    <a16:rowId xmlns:a16="http://schemas.microsoft.com/office/drawing/2014/main" val="2404178215"/>
                  </a:ext>
                </a:extLst>
              </a:tr>
              <a:tr h="54823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Halaman Spesifikasi Produk</a:t>
                      </a:r>
                      <a:endParaRPr lang="en-ID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marR="177800" algn="l"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Menampilkan daftar kisah setiap hewan berdasarkan Al-Quran serta button untuk mengakses halaman kuis</a:t>
                      </a:r>
                      <a:endParaRPr lang="en-ID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extLst>
                  <a:ext uri="{0D108BD9-81ED-4DB2-BD59-A6C34878D82A}">
                    <a16:rowId xmlns:a16="http://schemas.microsoft.com/office/drawing/2014/main" val="3404602242"/>
                  </a:ext>
                </a:extLst>
              </a:tr>
              <a:tr h="3654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Halaman Panduan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marR="177800" algn="l">
                        <a:spcAft>
                          <a:spcPts val="0"/>
                        </a:spcAft>
                      </a:pPr>
                      <a:r>
                        <a:rPr lang="id-ID" sz="1200">
                          <a:effectLst/>
                        </a:rPr>
                        <a:t>Menampilkan halaman yang berisi informasi tata cara menggunakan AR Camera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extLst>
                  <a:ext uri="{0D108BD9-81ED-4DB2-BD59-A6C34878D82A}">
                    <a16:rowId xmlns:a16="http://schemas.microsoft.com/office/drawing/2014/main" val="1016525642"/>
                  </a:ext>
                </a:extLst>
              </a:tr>
              <a:tr h="3654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</a:t>
                      </a:r>
                      <a:endParaRPr lang="en-ID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Halaman Kredit</a:t>
                      </a:r>
                      <a:endParaRPr lang="en-ID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tc>
                  <a:txBody>
                    <a:bodyPr/>
                    <a:lstStyle/>
                    <a:p>
                      <a:pPr marR="177800" algn="l">
                        <a:spcAft>
                          <a:spcPts val="0"/>
                        </a:spcAft>
                      </a:pPr>
                      <a:r>
                        <a:rPr lang="id-ID" sz="1200" dirty="0">
                          <a:effectLst/>
                        </a:rPr>
                        <a:t>Menampilkan halaman yang berisi informasi mengenai aplikasi serta developer</a:t>
                      </a:r>
                      <a:endParaRPr lang="en-ID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2793" marR="102793" marT="0" marB="0"/>
                </a:tc>
                <a:extLst>
                  <a:ext uri="{0D108BD9-81ED-4DB2-BD59-A6C34878D82A}">
                    <a16:rowId xmlns:a16="http://schemas.microsoft.com/office/drawing/2014/main" val="265213916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/>
          <p:nvPr/>
        </p:nvSpPr>
        <p:spPr>
          <a:xfrm>
            <a:off x="275772" y="1905701"/>
            <a:ext cx="19493768" cy="8994775"/>
          </a:xfrm>
          <a:custGeom>
            <a:avLst/>
            <a:gdLst/>
            <a:ahLst/>
            <a:cxnLst/>
            <a:rect l="l" t="t" r="r" b="b"/>
            <a:pathLst>
              <a:path w="9572625" h="8994775" extrusionOk="0">
                <a:moveTo>
                  <a:pt x="9572116" y="0"/>
                </a:moveTo>
                <a:lnTo>
                  <a:pt x="0" y="0"/>
                </a:lnTo>
                <a:lnTo>
                  <a:pt x="0" y="8994490"/>
                </a:lnTo>
                <a:lnTo>
                  <a:pt x="9572116" y="8994490"/>
                </a:lnTo>
                <a:lnTo>
                  <a:pt x="957211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3062C1-4B9A-4DE2-85E7-7A450B90BA1C}"/>
              </a:ext>
            </a:extLst>
          </p:cNvPr>
          <p:cNvSpPr/>
          <p:nvPr/>
        </p:nvSpPr>
        <p:spPr>
          <a:xfrm>
            <a:off x="798513" y="2741673"/>
            <a:ext cx="5399087" cy="87652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Berikut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Gambar flowchart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dari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Penempatan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1BFED2-A591-4BE4-8E10-24B2C5751524}"/>
              </a:ext>
            </a:extLst>
          </p:cNvPr>
          <p:cNvSpPr/>
          <p:nvPr/>
        </p:nvSpPr>
        <p:spPr>
          <a:xfrm>
            <a:off x="798513" y="2341563"/>
            <a:ext cx="154241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Flowchart</a:t>
            </a:r>
            <a:endParaRPr lang="en-US" sz="20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AD0CAE-61D2-43D1-9659-A39F5928E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558" y="3682024"/>
            <a:ext cx="5077956" cy="30626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AA961D7-02F2-45F6-86E3-EB39FD41ED20}"/>
              </a:ext>
            </a:extLst>
          </p:cNvPr>
          <p:cNvSpPr/>
          <p:nvPr/>
        </p:nvSpPr>
        <p:spPr>
          <a:xfrm>
            <a:off x="6419992" y="2341563"/>
            <a:ext cx="3444740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Use Case Diagram</a:t>
            </a:r>
            <a:endParaRPr lang="en-US" sz="20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01C52C-3CB4-416E-BCBD-81AC46D88B6A}"/>
              </a:ext>
            </a:extLst>
          </p:cNvPr>
          <p:cNvSpPr/>
          <p:nvPr/>
        </p:nvSpPr>
        <p:spPr>
          <a:xfrm>
            <a:off x="6440304" y="2746592"/>
            <a:ext cx="7331786" cy="17075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Berdasarkan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use case diagram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ada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pada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gambar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dibawah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penempatan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memiliki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4 menu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pilihan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Pengguna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atau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user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dapat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memilih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Beranda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AR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Kamera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Lainnya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CE43C1-0494-45C4-B247-4925D0174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1949" y="4676105"/>
            <a:ext cx="3757385" cy="388665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19E077F-5E9E-4E0A-AC05-0E5499469F20}"/>
              </a:ext>
            </a:extLst>
          </p:cNvPr>
          <p:cNvSpPr/>
          <p:nvPr/>
        </p:nvSpPr>
        <p:spPr>
          <a:xfrm>
            <a:off x="14400171" y="2305314"/>
            <a:ext cx="274097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3. </a:t>
            </a:r>
            <a:r>
              <a:rPr lang="en-US" sz="2000" i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Implementasi</a:t>
            </a:r>
            <a:endParaRPr lang="en-US" sz="20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E3E4FF-256F-422A-B94A-E93512E0B850}"/>
              </a:ext>
            </a:extLst>
          </p:cNvPr>
          <p:cNvSpPr/>
          <p:nvPr/>
        </p:nvSpPr>
        <p:spPr>
          <a:xfrm>
            <a:off x="14400171" y="2705424"/>
            <a:ext cx="4905416" cy="295401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Pada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tahapan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peneliti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melakukan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pemrograman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dari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design system 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sudah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dirancang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sebelumnya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Bahasa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pemrograman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digunakan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adalah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C# dan dengan software Visual Studio Code, Unity, dan Blender.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EB2445-86C1-4861-9769-A50E36C7DCBB}"/>
              </a:ext>
            </a:extLst>
          </p:cNvPr>
          <p:cNvSpPr/>
          <p:nvPr/>
        </p:nvSpPr>
        <p:spPr>
          <a:xfrm>
            <a:off x="739649" y="7250432"/>
            <a:ext cx="147348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4. Testing</a:t>
            </a:r>
            <a:endParaRPr lang="en-US" sz="20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4A8A6F-7838-4004-8CAA-48A9919FF694}"/>
              </a:ext>
            </a:extLst>
          </p:cNvPr>
          <p:cNvSpPr/>
          <p:nvPr/>
        </p:nvSpPr>
        <p:spPr>
          <a:xfrm>
            <a:off x="739650" y="7670849"/>
            <a:ext cx="7780236" cy="25385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Pengujian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Penempatan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AR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melibatkan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beberapa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metode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pengujian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memastikan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kualitas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fungsionalitasnya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</a:t>
            </a:r>
            <a:r>
              <a: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Ada 3 </a:t>
            </a:r>
            <a:r>
              <a:rPr lang="en-US" sz="1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Tahap</a:t>
            </a:r>
            <a:r>
              <a: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pengujian</a:t>
            </a:r>
            <a:r>
              <a: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yaitu</a:t>
            </a:r>
            <a:r>
              <a: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: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Black-Box Testing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Compability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Test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Uji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Coba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Calon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Pengguna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41BF5E-73DD-476C-BD3C-CCDCFA7A8640}"/>
              </a:ext>
            </a:extLst>
          </p:cNvPr>
          <p:cNvSpPr/>
          <p:nvPr/>
        </p:nvSpPr>
        <p:spPr>
          <a:xfrm>
            <a:off x="12199087" y="7270739"/>
            <a:ext cx="440216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5. Maintenance (</a:t>
            </a:r>
            <a:r>
              <a:rPr lang="en-US" sz="2000" i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Pemeliharaan</a:t>
            </a:r>
            <a:r>
              <a:rPr lang="en-US" sz="20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)</a:t>
            </a:r>
            <a:endParaRPr lang="en-US" sz="20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D2D772C-92DB-4B94-9F00-B07A5796E8F2}"/>
              </a:ext>
            </a:extLst>
          </p:cNvPr>
          <p:cNvSpPr/>
          <p:nvPr/>
        </p:nvSpPr>
        <p:spPr>
          <a:xfrm>
            <a:off x="12199087" y="7689551"/>
            <a:ext cx="6377405" cy="25385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Ditahap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pemeliharaan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Penempatan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melibatkan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serangkaian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kegiatan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memastikan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kinerja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keandalan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fungsionalitas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tetap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optimal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setelah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diluncurkan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Meliputi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pemantauan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kinerja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pembaruan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perbaikan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serta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penambahan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8778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68;p5">
            <a:extLst>
              <a:ext uri="{FF2B5EF4-FFF2-40B4-BE49-F238E27FC236}">
                <a16:creationId xmlns:a16="http://schemas.microsoft.com/office/drawing/2014/main" id="{0C20AD86-C037-4179-89F4-46D5329FD238}"/>
              </a:ext>
            </a:extLst>
          </p:cNvPr>
          <p:cNvSpPr/>
          <p:nvPr/>
        </p:nvSpPr>
        <p:spPr>
          <a:xfrm>
            <a:off x="10243196" y="1905700"/>
            <a:ext cx="9484509" cy="8994775"/>
          </a:xfrm>
          <a:custGeom>
            <a:avLst/>
            <a:gdLst/>
            <a:ahLst/>
            <a:cxnLst/>
            <a:rect l="l" t="t" r="r" b="b"/>
            <a:pathLst>
              <a:path w="9572625" h="8994775" extrusionOk="0">
                <a:moveTo>
                  <a:pt x="9572116" y="0"/>
                </a:moveTo>
                <a:lnTo>
                  <a:pt x="0" y="0"/>
                </a:lnTo>
                <a:lnTo>
                  <a:pt x="0" y="8994490"/>
                </a:lnTo>
                <a:lnTo>
                  <a:pt x="9572116" y="8994490"/>
                </a:lnTo>
                <a:lnTo>
                  <a:pt x="957211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8" name="Google Shape;68;p5"/>
          <p:cNvSpPr/>
          <p:nvPr/>
        </p:nvSpPr>
        <p:spPr>
          <a:xfrm>
            <a:off x="335067" y="1905701"/>
            <a:ext cx="9484509" cy="8994775"/>
          </a:xfrm>
          <a:custGeom>
            <a:avLst/>
            <a:gdLst/>
            <a:ahLst/>
            <a:cxnLst/>
            <a:rect l="l" t="t" r="r" b="b"/>
            <a:pathLst>
              <a:path w="9572625" h="8994775" extrusionOk="0">
                <a:moveTo>
                  <a:pt x="9572116" y="0"/>
                </a:moveTo>
                <a:lnTo>
                  <a:pt x="0" y="0"/>
                </a:lnTo>
                <a:lnTo>
                  <a:pt x="0" y="8994490"/>
                </a:lnTo>
                <a:lnTo>
                  <a:pt x="9572116" y="8994490"/>
                </a:lnTo>
                <a:lnTo>
                  <a:pt x="957211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2188D6-3ED6-47D2-8CF2-BFD9454A8C26}"/>
              </a:ext>
            </a:extLst>
          </p:cNvPr>
          <p:cNvSpPr/>
          <p:nvPr/>
        </p:nvSpPr>
        <p:spPr>
          <a:xfrm>
            <a:off x="798513" y="2341563"/>
            <a:ext cx="325441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Hasil Dan </a:t>
            </a:r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Pembahasan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FD518B7-F8A7-46CA-A4A9-D03F1DB6A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513" y="3618416"/>
            <a:ext cx="1604800" cy="356574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310F1F5-F152-40CC-8CB5-15FC6E01F0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936" y="3907559"/>
            <a:ext cx="1604800" cy="356574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5245E2A-E5DA-4727-BE53-2578958871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5893" y="4430778"/>
            <a:ext cx="1604266" cy="356574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123D5C8-77CC-433C-9AD8-ED75856FC7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9316" y="4854355"/>
            <a:ext cx="1604800" cy="356574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22ADCCB-EDF5-421B-AE8B-725F6A2E14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5676" y="5413246"/>
            <a:ext cx="1604800" cy="3565747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B8F9A87F-FBF8-488C-8F8B-9FEE726DDF63}"/>
              </a:ext>
            </a:extLst>
          </p:cNvPr>
          <p:cNvSpPr/>
          <p:nvPr/>
        </p:nvSpPr>
        <p:spPr>
          <a:xfrm>
            <a:off x="798513" y="2818901"/>
            <a:ext cx="326243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Implementasi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 </a:t>
            </a:r>
            <a:r>
              <a:rPr lang="en-US" sz="20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Interface</a:t>
            </a:r>
            <a:endParaRPr lang="en-US" sz="20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Medium" pitchFamily="2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55EAE3-D692-4A0F-8412-7226A14EEB36}"/>
              </a:ext>
            </a:extLst>
          </p:cNvPr>
          <p:cNvSpPr/>
          <p:nvPr/>
        </p:nvSpPr>
        <p:spPr>
          <a:xfrm>
            <a:off x="857494" y="7184162"/>
            <a:ext cx="1486304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Splash Screen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F69482-CBC5-47FE-949A-C85A63918113}"/>
              </a:ext>
            </a:extLst>
          </p:cNvPr>
          <p:cNvSpPr/>
          <p:nvPr/>
        </p:nvSpPr>
        <p:spPr>
          <a:xfrm>
            <a:off x="2826933" y="7473305"/>
            <a:ext cx="102303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Beranda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Aplikasi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B24E1D-A45C-4EA4-A5FC-E71724A0DABD}"/>
              </a:ext>
            </a:extLst>
          </p:cNvPr>
          <p:cNvSpPr/>
          <p:nvPr/>
        </p:nvSpPr>
        <p:spPr>
          <a:xfrm>
            <a:off x="4576240" y="7996524"/>
            <a:ext cx="10214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Halaman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  <a:p>
            <a:pPr algn="ctr"/>
            <a:r>
              <a:rPr lang="en-US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Produk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523292-BCE7-4595-B345-192A834C0B0D}"/>
              </a:ext>
            </a:extLst>
          </p:cNvPr>
          <p:cNvSpPr/>
          <p:nvPr/>
        </p:nvSpPr>
        <p:spPr>
          <a:xfrm>
            <a:off x="6319663" y="8420102"/>
            <a:ext cx="10214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Halaman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Lainnya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FFAAF17-DF18-4F50-A752-A95807BCC7C4}"/>
              </a:ext>
            </a:extLst>
          </p:cNvPr>
          <p:cNvSpPr/>
          <p:nvPr/>
        </p:nvSpPr>
        <p:spPr>
          <a:xfrm>
            <a:off x="8014767" y="8990951"/>
            <a:ext cx="1226618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AR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Kamera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C01F428-581C-4C4B-9CD6-58DADCEF66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6840" y="2123408"/>
            <a:ext cx="1604266" cy="356574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FA9657E-A506-4033-8AC3-F6DDF16791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62482" y="2123409"/>
            <a:ext cx="1604800" cy="356574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8FCCDE9-8817-4438-9BED-A207CF27B27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354393" y="2123409"/>
            <a:ext cx="1604265" cy="356574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5C29F06-0C2B-464F-8557-48D8B563A24C}"/>
              </a:ext>
            </a:extLst>
          </p:cNvPr>
          <p:cNvSpPr/>
          <p:nvPr/>
        </p:nvSpPr>
        <p:spPr>
          <a:xfrm>
            <a:off x="10793948" y="5701113"/>
            <a:ext cx="102143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Halaman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  <a:p>
            <a:pPr algn="ctr"/>
            <a:r>
              <a:rPr lang="en-US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Produk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67EE8EE-D3CA-48D2-82AC-CD659602BC73}"/>
              </a:ext>
            </a:extLst>
          </p:cNvPr>
          <p:cNvSpPr/>
          <p:nvPr/>
        </p:nvSpPr>
        <p:spPr>
          <a:xfrm>
            <a:off x="12571269" y="5701113"/>
            <a:ext cx="117051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Halaman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  <a:p>
            <a:pPr algn="ctr"/>
            <a:r>
              <a:rPr lang="en-US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Ar</a:t>
            </a:r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</a:t>
            </a:r>
            <a:r>
              <a:rPr lang="en-US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Kamera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701ED7-290F-4DA2-8EBA-06BFA289637E}"/>
              </a:ext>
            </a:extLst>
          </p:cNvPr>
          <p:cNvSpPr/>
          <p:nvPr/>
        </p:nvSpPr>
        <p:spPr>
          <a:xfrm>
            <a:off x="14019751" y="5672921"/>
            <a:ext cx="189026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Halaman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Spesifikasi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Produk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32508C7F-63C7-4E09-AD69-9052507D21DA}"/>
              </a:ext>
            </a:extLst>
          </p:cNvPr>
          <p:cNvCxnSpPr>
            <a:cxnSpLocks/>
          </p:cNvCxnSpPr>
          <p:nvPr/>
        </p:nvCxnSpPr>
        <p:spPr>
          <a:xfrm>
            <a:off x="11348973" y="4157472"/>
            <a:ext cx="2813509" cy="6638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33DA7729-87B7-4DF4-BC43-51D4AA118328}"/>
              </a:ext>
            </a:extLst>
          </p:cNvPr>
          <p:cNvCxnSpPr>
            <a:cxnSpLocks/>
          </p:cNvCxnSpPr>
          <p:nvPr/>
        </p:nvCxnSpPr>
        <p:spPr>
          <a:xfrm>
            <a:off x="10692384" y="4084179"/>
            <a:ext cx="1662009" cy="529900"/>
          </a:xfrm>
          <a:prstGeom prst="bentConnector3">
            <a:avLst>
              <a:gd name="adj1" fmla="val -18222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1C75FBC-AEAC-4287-B040-329B04A1DE6D}"/>
              </a:ext>
            </a:extLst>
          </p:cNvPr>
          <p:cNvSpPr/>
          <p:nvPr/>
        </p:nvSpPr>
        <p:spPr>
          <a:xfrm>
            <a:off x="16139548" y="3493131"/>
            <a:ext cx="326243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Implementasi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 </a:t>
            </a:r>
            <a:r>
              <a:rPr lang="en-US" sz="20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Interface</a:t>
            </a:r>
          </a:p>
          <a:p>
            <a:pPr algn="ctr"/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Halaman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Produk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Medium" pitchFamily="2" charset="0"/>
              <a:cs typeface="Arial" panose="020B060402020202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DFFD42E-3258-4DD1-ABFE-260007349F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944235" y="6505559"/>
            <a:ext cx="1597494" cy="354951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B483271-E07C-4F12-9261-90D79AD306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68541" y="6505559"/>
            <a:ext cx="1597494" cy="3549513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5032C77-82B6-48E2-8F76-26E1E3540F0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156388" y="6505559"/>
            <a:ext cx="1597494" cy="3549513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471AAF33-0D26-498C-A36C-6B94603A02F2}"/>
              </a:ext>
            </a:extLst>
          </p:cNvPr>
          <p:cNvSpPr/>
          <p:nvPr/>
        </p:nvSpPr>
        <p:spPr>
          <a:xfrm>
            <a:off x="14128737" y="10063001"/>
            <a:ext cx="207710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Halaman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  <a:p>
            <a:pPr algn="ctr"/>
            <a:r>
              <a:rPr lang="en-US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Lainnya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403F0ED-5977-4300-86E8-CC0BFBEC7FC9}"/>
              </a:ext>
            </a:extLst>
          </p:cNvPr>
          <p:cNvSpPr/>
          <p:nvPr/>
        </p:nvSpPr>
        <p:spPr>
          <a:xfrm>
            <a:off x="16081815" y="10062842"/>
            <a:ext cx="178679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Halaman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Panduan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1AE046F-9B4F-4FAC-B136-4377DB4941E2}"/>
              </a:ext>
            </a:extLst>
          </p:cNvPr>
          <p:cNvSpPr/>
          <p:nvPr/>
        </p:nvSpPr>
        <p:spPr>
          <a:xfrm>
            <a:off x="17849583" y="10062683"/>
            <a:ext cx="178679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Halaman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Kredit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E6E465E-176C-4C0D-BBE4-6C30FDA3EA66}"/>
              </a:ext>
            </a:extLst>
          </p:cNvPr>
          <p:cNvSpPr/>
          <p:nvPr/>
        </p:nvSpPr>
        <p:spPr>
          <a:xfrm>
            <a:off x="10541566" y="7828226"/>
            <a:ext cx="326243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Implementasi</a:t>
            </a:r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 </a:t>
            </a:r>
            <a:r>
              <a:rPr lang="en-US" sz="20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Interface</a:t>
            </a:r>
          </a:p>
          <a:p>
            <a:pPr algn="ctr"/>
            <a:r>
              <a:rPr lang="en-US" sz="2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Halaman</a:t>
            </a:r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 </a:t>
            </a:r>
            <a:r>
              <a:rPr lang="en-US" sz="2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Medium" pitchFamily="2" charset="0"/>
                <a:cs typeface="Arial" panose="020B0604020202020204" pitchFamily="34" charset="0"/>
              </a:rPr>
              <a:t>Lainnya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Medium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2396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"/>
          <p:cNvSpPr/>
          <p:nvPr/>
        </p:nvSpPr>
        <p:spPr>
          <a:xfrm>
            <a:off x="335068" y="1905701"/>
            <a:ext cx="19476932" cy="8994775"/>
          </a:xfrm>
          <a:custGeom>
            <a:avLst/>
            <a:gdLst/>
            <a:ahLst/>
            <a:cxnLst/>
            <a:rect l="l" t="t" r="r" b="b"/>
            <a:pathLst>
              <a:path w="9572625" h="8994775" extrusionOk="0">
                <a:moveTo>
                  <a:pt x="9572116" y="0"/>
                </a:moveTo>
                <a:lnTo>
                  <a:pt x="0" y="0"/>
                </a:lnTo>
                <a:lnTo>
                  <a:pt x="0" y="8994490"/>
                </a:lnTo>
                <a:lnTo>
                  <a:pt x="9572116" y="8994490"/>
                </a:lnTo>
                <a:lnTo>
                  <a:pt x="957211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2188D6-3ED6-47D2-8CF2-BFD9454A8C26}"/>
              </a:ext>
            </a:extLst>
          </p:cNvPr>
          <p:cNvSpPr/>
          <p:nvPr/>
        </p:nvSpPr>
        <p:spPr>
          <a:xfrm>
            <a:off x="798513" y="2306096"/>
            <a:ext cx="192713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Pembahasan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C68581CF-545E-4150-9B93-B7A9A6D50E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0541124"/>
              </p:ext>
            </p:extLst>
          </p:nvPr>
        </p:nvGraphicFramePr>
        <p:xfrm>
          <a:off x="798513" y="4088673"/>
          <a:ext cx="6795845" cy="3458757"/>
        </p:xfrm>
        <a:graphic>
          <a:graphicData uri="http://schemas.openxmlformats.org/drawingml/2006/table">
            <a:tbl>
              <a:tblPr firstRow="1" firstCol="1" bandRow="1"/>
              <a:tblGrid>
                <a:gridCol w="403870">
                  <a:extLst>
                    <a:ext uri="{9D8B030D-6E8A-4147-A177-3AD203B41FA5}">
                      <a16:colId xmlns:a16="http://schemas.microsoft.com/office/drawing/2014/main" val="102857765"/>
                    </a:ext>
                  </a:extLst>
                </a:gridCol>
                <a:gridCol w="654519">
                  <a:extLst>
                    <a:ext uri="{9D8B030D-6E8A-4147-A177-3AD203B41FA5}">
                      <a16:colId xmlns:a16="http://schemas.microsoft.com/office/drawing/2014/main" val="3718298076"/>
                    </a:ext>
                  </a:extLst>
                </a:gridCol>
                <a:gridCol w="2479014">
                  <a:extLst>
                    <a:ext uri="{9D8B030D-6E8A-4147-A177-3AD203B41FA5}">
                      <a16:colId xmlns:a16="http://schemas.microsoft.com/office/drawing/2014/main" val="4050626703"/>
                    </a:ext>
                  </a:extLst>
                </a:gridCol>
                <a:gridCol w="2479014">
                  <a:extLst>
                    <a:ext uri="{9D8B030D-6E8A-4147-A177-3AD203B41FA5}">
                      <a16:colId xmlns:a16="http://schemas.microsoft.com/office/drawing/2014/main" val="106687451"/>
                    </a:ext>
                  </a:extLst>
                </a:gridCol>
                <a:gridCol w="779428">
                  <a:extLst>
                    <a:ext uri="{9D8B030D-6E8A-4147-A177-3AD203B41FA5}">
                      <a16:colId xmlns:a16="http://schemas.microsoft.com/office/drawing/2014/main" val="3112186110"/>
                    </a:ext>
                  </a:extLst>
                </a:gridCol>
              </a:tblGrid>
              <a:tr h="397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No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Kategori</a:t>
                      </a:r>
                      <a:endParaRPr lang="en-ID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Skenario Pengujian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Hasil yang diharapkan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Hasil Pengujian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737163"/>
                  </a:ext>
                </a:extLst>
              </a:tr>
              <a:tr h="4608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Splash Screen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Ketika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membuka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aplikasi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layar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Splash screen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akan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muncul</a:t>
                      </a:r>
                      <a:endParaRPr lang="en-ID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Ketika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pengguna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membuka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aplikasi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layar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pembuka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akan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muncul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.</a:t>
                      </a:r>
                      <a:endParaRPr lang="en-ID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Valid</a:t>
                      </a:r>
                      <a:endParaRPr lang="en-ID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8880547"/>
                  </a:ext>
                </a:extLst>
              </a:tr>
              <a:tr h="397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Home Screen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Sesudah </a:t>
                      </a:r>
                      <a:r>
                        <a:rPr lang="en-ID" sz="10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splash screen</a:t>
                      </a: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halaman beranjak ke tampilan </a:t>
                      </a:r>
                      <a:r>
                        <a:rPr lang="en-ID" sz="10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home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Halaman </a:t>
                      </a:r>
                      <a:r>
                        <a:rPr lang="en-ID" sz="10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Home</a:t>
                      </a: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muncul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Valid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6889580"/>
                  </a:ext>
                </a:extLst>
              </a:tr>
              <a:tr h="397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Produk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Menampilkan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halaman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Produk</a:t>
                      </a:r>
                      <a:endParaRPr lang="en-ID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Halaman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berpindah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ke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halaman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produk</a:t>
                      </a:r>
                      <a:endParaRPr lang="en-ID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Valid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867689"/>
                  </a:ext>
                </a:extLst>
              </a:tr>
              <a:tr h="45754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4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Kamera Produk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Menampilkan kamera untuk menampilkan objek 3D dari produk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Halaman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berpindah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ke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AR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kamera</a:t>
                      </a:r>
                      <a:endParaRPr lang="en-ID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Valid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401568"/>
                  </a:ext>
                </a:extLst>
              </a:tr>
              <a:tr h="60248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Spesifikasi Produk 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Menampilkan halaman Detail Spesifikasi Produk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Halaman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berpindah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ke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halaman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spesifikasi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produk</a:t>
                      </a:r>
                      <a:endParaRPr lang="en-ID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Valid</a:t>
                      </a:r>
                      <a:endParaRPr lang="en-ID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6808015"/>
                  </a:ext>
                </a:extLst>
              </a:tr>
              <a:tr h="39733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Panduan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Menampilkan halaman panduan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Halaman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berpindah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ke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halaman</a:t>
                      </a: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10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panduan</a:t>
                      </a:r>
                      <a:endParaRPr lang="en-ID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Valid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6256677"/>
                  </a:ext>
                </a:extLst>
              </a:tr>
              <a:tr h="34852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7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Kredit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Menampilkan halaman kredit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Halaman berpindah ke halaman kredit</a:t>
                      </a:r>
                      <a:endParaRPr lang="en-ID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10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Valid</a:t>
                      </a: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ID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81494" marR="8149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5544643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A5C8F48A-FDBE-44D9-9F19-869CAEAC77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013459"/>
              </p:ext>
            </p:extLst>
          </p:nvPr>
        </p:nvGraphicFramePr>
        <p:xfrm>
          <a:off x="798513" y="7710280"/>
          <a:ext cx="4809807" cy="2668949"/>
        </p:xfrm>
        <a:graphic>
          <a:graphicData uri="http://schemas.openxmlformats.org/drawingml/2006/table">
            <a:tbl>
              <a:tblPr firstRow="1" firstCol="1" bandRow="1"/>
              <a:tblGrid>
                <a:gridCol w="395668">
                  <a:extLst>
                    <a:ext uri="{9D8B030D-6E8A-4147-A177-3AD203B41FA5}">
                      <a16:colId xmlns:a16="http://schemas.microsoft.com/office/drawing/2014/main" val="3958075880"/>
                    </a:ext>
                  </a:extLst>
                </a:gridCol>
                <a:gridCol w="954678">
                  <a:extLst>
                    <a:ext uri="{9D8B030D-6E8A-4147-A177-3AD203B41FA5}">
                      <a16:colId xmlns:a16="http://schemas.microsoft.com/office/drawing/2014/main" val="1637205877"/>
                    </a:ext>
                  </a:extLst>
                </a:gridCol>
                <a:gridCol w="838688">
                  <a:extLst>
                    <a:ext uri="{9D8B030D-6E8A-4147-A177-3AD203B41FA5}">
                      <a16:colId xmlns:a16="http://schemas.microsoft.com/office/drawing/2014/main" val="3408392308"/>
                    </a:ext>
                  </a:extLst>
                </a:gridCol>
                <a:gridCol w="489235">
                  <a:extLst>
                    <a:ext uri="{9D8B030D-6E8A-4147-A177-3AD203B41FA5}">
                      <a16:colId xmlns:a16="http://schemas.microsoft.com/office/drawing/2014/main" val="4100147613"/>
                    </a:ext>
                  </a:extLst>
                </a:gridCol>
                <a:gridCol w="692882">
                  <a:extLst>
                    <a:ext uri="{9D8B030D-6E8A-4147-A177-3AD203B41FA5}">
                      <a16:colId xmlns:a16="http://schemas.microsoft.com/office/drawing/2014/main" val="3193844917"/>
                    </a:ext>
                  </a:extLst>
                </a:gridCol>
                <a:gridCol w="670560">
                  <a:extLst>
                    <a:ext uri="{9D8B030D-6E8A-4147-A177-3AD203B41FA5}">
                      <a16:colId xmlns:a16="http://schemas.microsoft.com/office/drawing/2014/main" val="3477726057"/>
                    </a:ext>
                  </a:extLst>
                </a:gridCol>
                <a:gridCol w="768096">
                  <a:extLst>
                    <a:ext uri="{9D8B030D-6E8A-4147-A177-3AD203B41FA5}">
                      <a16:colId xmlns:a16="http://schemas.microsoft.com/office/drawing/2014/main" val="1182167100"/>
                    </a:ext>
                  </a:extLst>
                </a:gridCol>
              </a:tblGrid>
              <a:tr h="53842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No.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5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Merek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5E7"/>
                    </a:solidFill>
                  </a:tcPr>
                </a:tc>
                <a:tc>
                  <a:txBody>
                    <a:bodyPr/>
                    <a:lstStyle/>
                    <a:p>
                      <a:pPr indent="11430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Versi Android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5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Ukuran Layar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5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Kamera Belakang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5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RAM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5E7"/>
                    </a:solidFill>
                  </a:tcPr>
                </a:tc>
                <a:tc>
                  <a:txBody>
                    <a:bodyPr/>
                    <a:lstStyle/>
                    <a:p>
                      <a:pPr indent="11430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Keterangan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3928659"/>
                  </a:ext>
                </a:extLst>
              </a:tr>
              <a:tr h="355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1.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Samsung S22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Android </a:t>
                      </a: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13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6,6”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50 MP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8 GB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Baik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4670512"/>
                  </a:ext>
                </a:extLst>
              </a:tr>
              <a:tr h="355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2.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Redmi Note 11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Android </a:t>
                      </a: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11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6,43”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50 MP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8 GB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Baik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8684309"/>
                  </a:ext>
                </a:extLst>
              </a:tr>
              <a:tr h="355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3.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Oppo Reno4 F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Android </a:t>
                      </a:r>
                      <a:r>
                        <a:rPr lang="en-ID" sz="9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6,43”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48 MP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8 GB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Baik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3748601"/>
                  </a:ext>
                </a:extLst>
              </a:tr>
              <a:tr h="355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4.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Samsung S20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Android </a:t>
                      </a: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6,2”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64 MP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8 GB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Baik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8555670"/>
                  </a:ext>
                </a:extLst>
              </a:tr>
              <a:tr h="355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5.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Samsung A13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Android </a:t>
                      </a: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14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6,5”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64 MP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4 GB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Tidak Bisa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1256866"/>
                  </a:ext>
                </a:extLst>
              </a:tr>
              <a:tr h="35508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6.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Oppo A53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Android </a:t>
                      </a: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10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6,5”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13 MP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4 GB</a:t>
                      </a:r>
                      <a:endParaRPr lang="en-ID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9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Tidak</a:t>
                      </a:r>
                      <a:r>
                        <a:rPr lang="en-ID" sz="9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9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Bisa</a:t>
                      </a:r>
                      <a:endParaRPr lang="en-ID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0414525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D25D2D74-BF06-4FE1-BC39-F71193F682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089664"/>
              </p:ext>
            </p:extLst>
          </p:nvPr>
        </p:nvGraphicFramePr>
        <p:xfrm>
          <a:off x="5748139" y="7706926"/>
          <a:ext cx="5041781" cy="2684558"/>
        </p:xfrm>
        <a:graphic>
          <a:graphicData uri="http://schemas.openxmlformats.org/drawingml/2006/table">
            <a:tbl>
              <a:tblPr firstRow="1" firstCol="1" bandRow="1"/>
              <a:tblGrid>
                <a:gridCol w="710262">
                  <a:extLst>
                    <a:ext uri="{9D8B030D-6E8A-4147-A177-3AD203B41FA5}">
                      <a16:colId xmlns:a16="http://schemas.microsoft.com/office/drawing/2014/main" val="1693884373"/>
                    </a:ext>
                  </a:extLst>
                </a:gridCol>
                <a:gridCol w="3503154">
                  <a:extLst>
                    <a:ext uri="{9D8B030D-6E8A-4147-A177-3AD203B41FA5}">
                      <a16:colId xmlns:a16="http://schemas.microsoft.com/office/drawing/2014/main" val="1808631059"/>
                    </a:ext>
                  </a:extLst>
                </a:gridCol>
                <a:gridCol w="828365">
                  <a:extLst>
                    <a:ext uri="{9D8B030D-6E8A-4147-A177-3AD203B41FA5}">
                      <a16:colId xmlns:a16="http://schemas.microsoft.com/office/drawing/2014/main" val="3246372209"/>
                    </a:ext>
                  </a:extLst>
                </a:gridCol>
              </a:tblGrid>
              <a:tr h="19648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No Soal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5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Soal Kuisioner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5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Persentase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6861930"/>
                  </a:ext>
                </a:extLst>
              </a:tr>
              <a:tr h="2613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Saya memahami materi yang disampaikan.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69%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6012119"/>
                  </a:ext>
                </a:extLst>
              </a:tr>
              <a:tr h="328230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</a:t>
                      </a:r>
                      <a:endParaRPr lang="en-ID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0549" marR="90549" marT="45274" marB="4527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Saya </a:t>
                      </a:r>
                      <a:r>
                        <a:rPr lang="en-ID" sz="8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dapat</a:t>
                      </a:r>
                      <a:r>
                        <a:rPr lang="en-ID" sz="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8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dengan</a:t>
                      </a:r>
                      <a:r>
                        <a:rPr lang="en-ID" sz="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8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mudah</a:t>
                      </a:r>
                      <a:r>
                        <a:rPr lang="en-ID" sz="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8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menggunakan</a:t>
                      </a:r>
                      <a:r>
                        <a:rPr lang="en-ID" sz="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8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aplikasi</a:t>
                      </a:r>
                      <a:r>
                        <a:rPr lang="en-ID" sz="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800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Augmented Reality</a:t>
                      </a:r>
                      <a:r>
                        <a:rPr lang="en-ID" sz="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di </a:t>
                      </a:r>
                      <a:r>
                        <a:rPr lang="en-ID" sz="8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perangkat</a:t>
                      </a:r>
                      <a:r>
                        <a:rPr lang="en-ID" sz="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Android yang </a:t>
                      </a:r>
                      <a:r>
                        <a:rPr lang="en-ID" sz="8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saya</a:t>
                      </a:r>
                      <a:r>
                        <a:rPr lang="en-ID" sz="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ID" sz="8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miliki</a:t>
                      </a:r>
                      <a:endParaRPr lang="en-ID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84%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0549" marR="90549" marT="45274" marB="4527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463837"/>
                  </a:ext>
                </a:extLst>
              </a:tr>
              <a:tr h="158761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961571"/>
                  </a:ext>
                </a:extLst>
              </a:tr>
              <a:tr h="328230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0549" marR="90549" marT="45274" marB="4527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Menurut saya di dalam halaman spesifikasi produk dapat membantu memilih saya untuk memilih produk yang cocok di ruangan saya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92%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0549" marR="90549" marT="45274" marB="4527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8566457"/>
                  </a:ext>
                </a:extLst>
              </a:tr>
              <a:tr h="158761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785846"/>
                  </a:ext>
                </a:extLst>
              </a:tr>
              <a:tr h="328230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4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0549" marR="90549" marT="45274" marB="4527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Animasi dan objek tiga dimensi dalam aplikasi </a:t>
                      </a:r>
                      <a:r>
                        <a:rPr lang="en-ID" sz="8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Augmented Reality</a:t>
                      </a: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terlihat dengan jelas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84%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0549" marR="90549" marT="45274" marB="4527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7182822"/>
                  </a:ext>
                </a:extLst>
              </a:tr>
              <a:tr h="158761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276527"/>
                  </a:ext>
                </a:extLst>
              </a:tr>
              <a:tr h="32823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Saya tertarik dengan tampilan tiga dimensi dalam aplikasi </a:t>
                      </a:r>
                      <a:r>
                        <a:rPr lang="en-ID" sz="8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Augmented Reality.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92%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189683"/>
                  </a:ext>
                </a:extLst>
              </a:tr>
              <a:tr h="20331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Navigasi antara halaman-halaman terasa lancar dan mudah dilakukan.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84%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3895502"/>
                  </a:ext>
                </a:extLst>
              </a:tr>
              <a:tr h="234256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Rata-rata</a:t>
                      </a:r>
                      <a:endParaRPr lang="en-ID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90549" marR="90549" marT="45274" marB="4527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D" sz="8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87,17%</a:t>
                      </a:r>
                      <a:endParaRPr lang="en-ID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7701" marR="5770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3193514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2810CBE1-6397-4CA0-A691-717AF520BB64}"/>
              </a:ext>
            </a:extLst>
          </p:cNvPr>
          <p:cNvSpPr/>
          <p:nvPr/>
        </p:nvSpPr>
        <p:spPr>
          <a:xfrm>
            <a:off x="798513" y="2648190"/>
            <a:ext cx="9579201" cy="12920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Pembahasan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skripsi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mencakup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uji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coba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fitur-fitur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Augmented Reality 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(AR),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pengujian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kompatibilitas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pada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berbagai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perangkat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Android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Pengujian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kepada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responden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Light" pitchFamily="2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7712D1-CEDA-4D75-B3C8-8821B80D6BED}"/>
              </a:ext>
            </a:extLst>
          </p:cNvPr>
          <p:cNvSpPr/>
          <p:nvPr/>
        </p:nvSpPr>
        <p:spPr>
          <a:xfrm>
            <a:off x="11366053" y="2248080"/>
            <a:ext cx="176362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Kesimpulan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6EDD4B-9D1B-4D34-9AB4-1EC704155473}"/>
              </a:ext>
            </a:extLst>
          </p:cNvPr>
          <p:cNvSpPr/>
          <p:nvPr/>
        </p:nvSpPr>
        <p:spPr>
          <a:xfrm>
            <a:off x="10929739" y="2576625"/>
            <a:ext cx="8591975" cy="75244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Penelitian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berhasil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mengembangkan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berbasis </a:t>
            </a:r>
            <a:r>
              <a:rPr lang="en-US" sz="1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Augmented Reality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(AR) menggunakan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metode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i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markerless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pada </a:t>
            </a:r>
            <a:r>
              <a:rPr lang="en-US" sz="1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platform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Android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sebagai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strategi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pemasaran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penempatan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memberikan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solusi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bagi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permasalahan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konsumen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kesulitan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dalam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memilih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sesuai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dengan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ruangannya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hanya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melalui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marketplace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Dengan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konsumen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dapat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memvisualisasikan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secara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tiga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dimensi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langsung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di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ruang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mereka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sebelum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memutuskan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membeli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mempermudah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meningkatkan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kepercayaan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dalam proses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pengambilan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keputusan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Selain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itu,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pengujian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menunjukkan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bahwa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berfungsi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dengan baik pada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berbagai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perangkat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Android dan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mendapatkan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respons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positif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dari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calon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pengguna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menyatakan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bahwa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membantu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mereka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dalam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memilih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produk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yang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sesuai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Kesimpulannya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aplikasi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AR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ini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tidak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hanya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meningkatkan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pengalaman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berbelanja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konsumen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tetapi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juga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menawarkan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peluang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besar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bagi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perusahaan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furnitur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untuk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meningkatkan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daya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saing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mereka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di pasar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melalui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penggunaan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teknologi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canggih</a:t>
            </a:r>
            <a:r>
              <a:rPr lang="en-US" sz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Light" pitchFamily="2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82220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"/>
          <p:cNvSpPr/>
          <p:nvPr/>
        </p:nvSpPr>
        <p:spPr>
          <a:xfrm>
            <a:off x="333830" y="5399314"/>
            <a:ext cx="19414550" cy="5501162"/>
          </a:xfrm>
          <a:custGeom>
            <a:avLst/>
            <a:gdLst/>
            <a:ahLst/>
            <a:cxnLst/>
            <a:rect l="l" t="t" r="r" b="b"/>
            <a:pathLst>
              <a:path w="9572625" h="8994775" extrusionOk="0">
                <a:moveTo>
                  <a:pt x="9572116" y="0"/>
                </a:moveTo>
                <a:lnTo>
                  <a:pt x="0" y="0"/>
                </a:lnTo>
                <a:lnTo>
                  <a:pt x="0" y="8994490"/>
                </a:lnTo>
                <a:lnTo>
                  <a:pt x="9572116" y="8994490"/>
                </a:lnTo>
                <a:lnTo>
                  <a:pt x="957211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E0B63A-914A-4098-9676-7C287DC47246}"/>
              </a:ext>
            </a:extLst>
          </p:cNvPr>
          <p:cNvSpPr/>
          <p:nvPr/>
        </p:nvSpPr>
        <p:spPr>
          <a:xfrm>
            <a:off x="8046007" y="7088066"/>
            <a:ext cx="3990195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i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Sekian</a:t>
            </a:r>
            <a:r>
              <a:rPr lang="en-US" sz="44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4400" i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Terimakasih</a:t>
            </a:r>
            <a:r>
              <a:rPr lang="en-US" sz="44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44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ontserrat SemiBold" pitchFamily="2" charset="0"/>
                <a:cs typeface="Arial" panose="020B0604020202020204" pitchFamily="34" charset="0"/>
              </a:rPr>
              <a:t>🙏</a:t>
            </a:r>
            <a:endParaRPr lang="en-US" sz="44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ontserrat SemiBold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970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1268</Words>
  <Application>Microsoft Office PowerPoint</Application>
  <PresentationFormat>Custom</PresentationFormat>
  <Paragraphs>212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Montserrat ExtraBold</vt:lpstr>
      <vt:lpstr>Times New Roman</vt:lpstr>
      <vt:lpstr>Calibri</vt:lpstr>
      <vt:lpstr>Montserrat Light</vt:lpstr>
      <vt:lpstr>Arial</vt:lpstr>
      <vt:lpstr>Montserrat Medium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azzam azhari</cp:lastModifiedBy>
  <cp:revision>32</cp:revision>
  <dcterms:created xsi:type="dcterms:W3CDTF">2024-08-27T05:56:35Z</dcterms:created>
  <dcterms:modified xsi:type="dcterms:W3CDTF">2024-08-29T14:02:29Z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2024-08-27T00:00:00Z</vt:filetime>
  </property>
  <property fmtid="{D5CDD505-2E9C-101B-9397-08002B2CF9AE}" pid="3" name="Creator">
    <vt:lpwstr>Adobe Illustrator 28.6 (Macintosh)</vt:lpwstr>
  </property>
  <property fmtid="{D5CDD505-2E9C-101B-9397-08002B2CF9AE}" pid="4" name="LastSaved">
    <vt:filetime>2024-08-27T00:00:00Z</vt:filetime>
  </property>
</Properties>
</file>